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65" r:id="rId4"/>
    <p:sldId id="256" r:id="rId5"/>
    <p:sldId id="280" r:id="rId6"/>
    <p:sldId id="263" r:id="rId7"/>
    <p:sldId id="258" r:id="rId8"/>
    <p:sldId id="259" r:id="rId9"/>
    <p:sldId id="282" r:id="rId10"/>
    <p:sldId id="279" r:id="rId11"/>
    <p:sldId id="273" r:id="rId12"/>
    <p:sldId id="274" r:id="rId13"/>
    <p:sldId id="275" r:id="rId14"/>
    <p:sldId id="276" r:id="rId15"/>
    <p:sldId id="260" r:id="rId16"/>
    <p:sldId id="266" r:id="rId17"/>
    <p:sldId id="261" r:id="rId18"/>
    <p:sldId id="262" r:id="rId19"/>
    <p:sldId id="267" r:id="rId20"/>
    <p:sldId id="272" r:id="rId21"/>
    <p:sldId id="268" r:id="rId22"/>
    <p:sldId id="269" r:id="rId23"/>
    <p:sldId id="278" r:id="rId24"/>
    <p:sldId id="270" r:id="rId25"/>
    <p:sldId id="277" r:id="rId26"/>
    <p:sldId id="271" r:id="rId27"/>
    <p:sldId id="285" r:id="rId28"/>
    <p:sldId id="281" r:id="rId29"/>
    <p:sldId id="284" r:id="rId30"/>
    <p:sldId id="283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5924E"/>
    <a:srgbClr val="51A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 smtClean="0"/>
              <a:t>Einwohnerverein-Treff «Gemeindefusionen </a:t>
            </a:r>
            <a:r>
              <a:rPr lang="de-CH" sz="1000" dirty="0"/>
              <a:t>im Kanton Appenzell Ausserrhoden</a:t>
            </a:r>
            <a:r>
              <a:rPr lang="de-CH" sz="1000" dirty="0" smtClean="0"/>
              <a:t>?» </a:t>
            </a:r>
            <a:r>
              <a:rPr lang="de-CH" sz="1000" dirty="0" smtClean="0">
                <a:sym typeface="Symbol"/>
              </a:rPr>
              <a:t></a:t>
            </a:r>
            <a:r>
              <a:rPr lang="de-CH" sz="1000" dirty="0" smtClean="0"/>
              <a:t> Erfahrungen von Wil-Bronschhofen  </a:t>
            </a:r>
            <a:r>
              <a:rPr lang="de-CH" sz="1000" b="1" dirty="0" smtClean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 smtClean="0">
                <a:latin typeface="Arial"/>
                <a:cs typeface="Arial"/>
              </a:rPr>
              <a:t>   </a:t>
            </a:r>
            <a:r>
              <a:rPr lang="de-CH" sz="1000" dirty="0" smtClean="0"/>
              <a:t>2013-08-30   </a:t>
            </a:r>
            <a:r>
              <a:rPr lang="de-CH" sz="1000" b="1" dirty="0" smtClean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 smtClean="0">
                <a:latin typeface="Arial"/>
                <a:cs typeface="Arial"/>
              </a:rPr>
              <a:t>   </a:t>
            </a:r>
            <a:r>
              <a:rPr lang="de-CH" sz="1000" dirty="0" err="1" smtClean="0"/>
              <a:t>sth</a:t>
            </a:r>
            <a:r>
              <a:rPr lang="de-CH" sz="1000" dirty="0" smtClean="0"/>
              <a:t>.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Gemeindevereinigung Wil-Bronschhofen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Wichtige Aspekte vor, während und nach der Vereinigung</a:t>
            </a:r>
          </a:p>
        </p:txBody>
      </p:sp>
      <p:pic>
        <p:nvPicPr>
          <p:cNvPr id="5" name="Picture 10" descr="C:\Dokumente und Einstellungen\STHAUS\Desktop\Wappen_gra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 bwMode="auto">
          <a:xfrm>
            <a:off x="0" y="1446998"/>
            <a:ext cx="9144000" cy="5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7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93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Besonderheiten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Eine spezielle Vereinigung</a:t>
            </a:r>
            <a:endParaRPr lang="de-CH" b="1" dirty="0">
              <a:solidFill>
                <a:srgbClr val="55924E"/>
              </a:solidFill>
              <a:latin typeface="Arial" pitchFamily="34" charset="0"/>
              <a:cs typeface="Arial" pitchFamily="34" charset="0"/>
            </a:endParaRP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Erste Vereinigung nach dem neuen Gemeindevereinigungsgesetzt (GVG)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des Kantons St.Gallen vom 1. Juli 2007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Erste Vereinigung einer Parlamentsstadt und einer Gemeinde mit Bürgerversammlung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deutlich unterschiedlich grosse Partner</a:t>
            </a:r>
          </a:p>
        </p:txBody>
      </p:sp>
    </p:spTree>
    <p:extLst>
      <p:ext uri="{BB962C8B-B14F-4D97-AF65-F5344CB8AC3E}">
        <p14:creationId xmlns:p14="http://schemas.microsoft.com/office/powerpoint/2010/main" val="211650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Vorteile einer Vereinigung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Raumplanerisches Mehrpotential   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Attraktivitätsgewinn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durch Stärken beider Gemeinden zusammen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Verbesserte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Schulraumplanung und Klassenplanung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Verprofessionalisierung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der Verwaltung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Speziell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bei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uns:	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 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PLZ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und Quartiernamen werden behalten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 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attraktiver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Steuerfuss für Bronschhofen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 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abgestimmte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Siedlungs- und Wirtschaftsschwerpunkte</a:t>
            </a:r>
          </a:p>
        </p:txBody>
      </p:sp>
    </p:spTree>
    <p:extLst>
      <p:ext uri="{BB962C8B-B14F-4D97-AF65-F5344CB8AC3E}">
        <p14:creationId xmlns:p14="http://schemas.microsoft.com/office/powerpoint/2010/main" val="117132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49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Nachteile einer Vereinigung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Man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kann es nicht allen recht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machen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unterschiedliche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Steuerfüsse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«a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lte Geschichten»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müssen begraben werden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«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Königreiche»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werden aufgelöst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«n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ur»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noch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Parlament, keine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Bürgerversammlungen mehr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Bürgernähe geht etwas verloren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Aufgabe des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Gemeindenamens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Bronschhofen</a:t>
            </a:r>
          </a:p>
        </p:txBody>
      </p:sp>
    </p:spTree>
    <p:extLst>
      <p:ext uri="{BB962C8B-B14F-4D97-AF65-F5344CB8AC3E}">
        <p14:creationId xmlns:p14="http://schemas.microsoft.com/office/powerpoint/2010/main" val="396661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23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Chancen einer Vereinigung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Förderbeiträge des Kantons (insgesamt 14,82 </a:t>
            </a:r>
            <a:r>
              <a:rPr lang="de-CH" sz="1600" dirty="0" err="1">
                <a:latin typeface="Arial" pitchFamily="34" charset="0"/>
                <a:cs typeface="Arial" pitchFamily="34" charset="0"/>
              </a:rPr>
              <a:t>Mio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)</a:t>
            </a:r>
            <a:endParaRPr lang="de-CH" sz="1600" dirty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endParaRPr lang="de-CH" sz="900" dirty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Es kann wirklich etwas Neues entstehen 	    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gemeinsame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Nutzung von Ressourcen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Synergien in:	</a:t>
            </a: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Verwaltung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Schulen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Kommissionen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z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wangsläufige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Anpassung von </a:t>
            </a:r>
            <a:r>
              <a:rPr lang="de-CH" sz="1600" dirty="0" err="1">
                <a:latin typeface="Arial" pitchFamily="34" charset="0"/>
                <a:cs typeface="Arial" pitchFamily="34" charset="0"/>
              </a:rPr>
              <a:t>Reglementen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 und Erlassen</a:t>
            </a:r>
          </a:p>
        </p:txBody>
      </p:sp>
    </p:spTree>
    <p:extLst>
      <p:ext uri="{BB962C8B-B14F-4D97-AF65-F5344CB8AC3E}">
        <p14:creationId xmlns:p14="http://schemas.microsoft.com/office/powerpoint/2010/main" val="267349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5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Gefahren einer Vereinigung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Anzahl der Spezialgemeinden und deren Partikularinteressen 	    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Berücksichtigung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der Anliegen des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«kleineren»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Partners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Übernahme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der Reglemente des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«Grösseren»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   anstelle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einer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sorgfältigen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Evaluation des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«Besten»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Unsicherheiten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beim bestehenden Personal</a:t>
            </a:r>
          </a:p>
        </p:txBody>
      </p:sp>
    </p:spTree>
    <p:extLst>
      <p:ext uri="{BB962C8B-B14F-4D97-AF65-F5344CB8AC3E}">
        <p14:creationId xmlns:p14="http://schemas.microsoft.com/office/powerpoint/2010/main" val="223069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6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Juni 2008 bis September 2009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Einsetzen von Projektgruppen in Wil und Bronschhofen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  detaillierte Definition von Analysefeldern</a:t>
            </a:r>
          </a:p>
          <a:p>
            <a:pPr algn="just">
              <a:lnSpc>
                <a:spcPct val="114000"/>
              </a:lnSpc>
            </a:pPr>
            <a:r>
              <a:rPr lang="de-CH" sz="8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CH" sz="8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umfangreicher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Bericht und Antrag für Räte und Parlament Wil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Information der Bevölkerung in Wil und Bronschhofen</a:t>
            </a:r>
          </a:p>
        </p:txBody>
      </p:sp>
    </p:spTree>
    <p:extLst>
      <p:ext uri="{BB962C8B-B14F-4D97-AF65-F5344CB8AC3E}">
        <p14:creationId xmlns:p14="http://schemas.microsoft.com/office/powerpoint/2010/main" val="48310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447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Juni 2008 bis September 2009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Grundsatzabstimmung im Parlament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  </a:t>
            </a:r>
            <a:r>
              <a:rPr lang="de-CH" sz="1600" dirty="0" smtClean="0">
                <a:solidFill>
                  <a:srgbClr val="51A026"/>
                </a:solidFill>
                <a:latin typeface="Arial" pitchFamily="34" charset="0"/>
                <a:cs typeface="Arial" pitchFamily="34" charset="0"/>
                <a:sym typeface="Wingdings"/>
              </a:rPr>
              <a:t>37 Ja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zu </a:t>
            </a:r>
            <a:r>
              <a:rPr lang="de-CH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1 Nein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bei 2 Enthaltungen</a:t>
            </a:r>
          </a:p>
          <a:p>
            <a:pPr algn="just">
              <a:lnSpc>
                <a:spcPct val="114000"/>
              </a:lnSpc>
            </a:pPr>
            <a:r>
              <a:rPr lang="de-CH" sz="8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CH" sz="8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Information der Bevölkerung in Wil und Bronschhofen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 Abstimmungskampf; wenig umstritten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Grundsatzabstimmungen 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(getrennt)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am 27. September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in 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Wil und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Bronschhofen</a:t>
            </a:r>
          </a:p>
          <a:p>
            <a:pPr algn="just">
              <a:lnSpc>
                <a:spcPct val="114000"/>
              </a:lnSpc>
            </a:pPr>
            <a:r>
              <a:rPr lang="de-CH" sz="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 Wollen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Sie den Stadtrat Wil / Gemeinderat Bronschhofen beauftragen, unter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Einbezug</a:t>
            </a:r>
            <a:br>
              <a:rPr lang="de-CH" sz="1600" i="1" dirty="0" smtClean="0">
                <a:latin typeface="Arial" pitchFamily="34" charset="0"/>
                <a:cs typeface="Arial" pitchFamily="34" charset="0"/>
              </a:rPr>
            </a:b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 möglichst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grosser Bevölkerungskreise die weiteren Abklärungen für einen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Vereinigungs-</a:t>
            </a:r>
            <a:br>
              <a:rPr lang="de-CH" sz="1600" i="1" dirty="0" smtClean="0">
                <a:latin typeface="Arial" pitchFamily="34" charset="0"/>
                <a:cs typeface="Arial" pitchFamily="34" charset="0"/>
              </a:rPr>
            </a:b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CH" sz="1600" i="1" dirty="0" err="1" smtClean="0">
                <a:latin typeface="Arial" pitchFamily="34" charset="0"/>
                <a:cs typeface="Arial" pitchFamily="34" charset="0"/>
              </a:rPr>
              <a:t>beschluss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mit der Politischen Gemeinde Bronschhofen / Wil vorzunehmen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de-CH" sz="16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Wil: </a:t>
            </a: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77.8 % Ja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und Bronschhofen: </a:t>
            </a: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76.2 % Ja</a:t>
            </a:r>
          </a:p>
        </p:txBody>
      </p:sp>
    </p:spTree>
    <p:extLst>
      <p:ext uri="{BB962C8B-B14F-4D97-AF65-F5344CB8AC3E}">
        <p14:creationId xmlns:p14="http://schemas.microsoft.com/office/powerpoint/2010/main" val="413337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Oktober 2009 bis Juli 2011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Bildung der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Projektorganisation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mit externer Projektleitung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Projektorga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51117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0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Oktober 2009 bis Juli 2011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charset="0"/>
              </a:rPr>
              <a:t>Definition der </a:t>
            </a:r>
            <a:r>
              <a:rPr lang="de-CH" sz="1600" dirty="0" smtClean="0">
                <a:latin typeface="Arial" charset="0"/>
              </a:rPr>
              <a:t>Identifikationselemente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charset="0"/>
              </a:rPr>
              <a:t>wie z.B. </a:t>
            </a:r>
            <a:r>
              <a:rPr lang="de-CH" sz="1600" dirty="0">
                <a:latin typeface="Arial" charset="0"/>
              </a:rPr>
              <a:t>des </a:t>
            </a:r>
            <a:r>
              <a:rPr lang="de-CH" sz="1600" b="1" dirty="0" smtClean="0">
                <a:latin typeface="Arial" charset="0"/>
              </a:rPr>
              <a:t>Projektlogos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3" descr="Logo gemeinsam vor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b="2248"/>
          <a:stretch/>
        </p:blipFill>
        <p:spPr bwMode="auto">
          <a:xfrm>
            <a:off x="6279887" y="2420888"/>
            <a:ext cx="2579184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0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Oktober 2009 bis Juli 2011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charset="0"/>
              </a:rPr>
              <a:t>Bildung </a:t>
            </a:r>
            <a:r>
              <a:rPr lang="de-CH" sz="1600" dirty="0">
                <a:latin typeface="Arial" charset="0"/>
              </a:rPr>
              <a:t>von 7 Teilprojekten mit Total ca. 200 Unterprojekten</a:t>
            </a:r>
          </a:p>
          <a:p>
            <a:r>
              <a:rPr lang="de-CH" sz="1600" dirty="0" smtClean="0">
                <a:latin typeface="Arial" charset="0"/>
              </a:rPr>
              <a:t>   gemäss </a:t>
            </a:r>
            <a:r>
              <a:rPr lang="de-CH" sz="1600" dirty="0">
                <a:latin typeface="Arial" charset="0"/>
              </a:rPr>
              <a:t>Ressortverteilung 	    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charset="0"/>
              </a:rPr>
              <a:t>Erarbeitung </a:t>
            </a:r>
            <a:r>
              <a:rPr lang="de-CH" sz="1600" dirty="0">
                <a:latin typeface="Arial" charset="0"/>
              </a:rPr>
              <a:t>der Grundlagen unter Einbezug von breiten Teilen </a:t>
            </a:r>
            <a:r>
              <a:rPr lang="de-CH" sz="1600" dirty="0" smtClean="0">
                <a:latin typeface="Arial" charset="0"/>
              </a:rPr>
              <a:t>der Bevölkerung</a:t>
            </a:r>
            <a:br>
              <a:rPr lang="de-CH" sz="1600" dirty="0" smtClean="0">
                <a:latin typeface="Arial" charset="0"/>
              </a:rPr>
            </a:br>
            <a:r>
              <a:rPr lang="de-CH" sz="1600" dirty="0" smtClean="0">
                <a:latin typeface="Arial" charset="0"/>
              </a:rPr>
              <a:t>  </a:t>
            </a:r>
            <a:r>
              <a:rPr lang="de-CH" sz="1050" dirty="0" smtClean="0">
                <a:latin typeface="Arial" charset="0"/>
              </a:rPr>
              <a:t> </a:t>
            </a:r>
            <a:r>
              <a:rPr lang="de-CH" sz="1600" dirty="0" smtClean="0">
                <a:latin typeface="Arial" charset="0"/>
              </a:rPr>
              <a:t>mit verschiedenen Forums-Veranstaltungen</a:t>
            </a:r>
            <a:endParaRPr lang="de-CH" sz="1600" dirty="0">
              <a:latin typeface="Arial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charset="0"/>
              </a:rPr>
              <a:t>zwei </a:t>
            </a:r>
            <a:r>
              <a:rPr lang="de-CH" sz="1600" dirty="0">
                <a:latin typeface="Arial" charset="0"/>
              </a:rPr>
              <a:t>Lesungen im Wiler Parlament im Frühling 2011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charset="0"/>
              </a:rPr>
              <a:t>Informationsveranstaltungen für </a:t>
            </a:r>
            <a:r>
              <a:rPr lang="de-CH" sz="1600" dirty="0">
                <a:latin typeface="Arial" charset="0"/>
              </a:rPr>
              <a:t>die Bevölkerung von Bronschhofen</a:t>
            </a:r>
          </a:p>
        </p:txBody>
      </p:sp>
    </p:spTree>
    <p:extLst>
      <p:ext uri="{BB962C8B-B14F-4D97-AF65-F5344CB8AC3E}">
        <p14:creationId xmlns:p14="http://schemas.microsoft.com/office/powerpoint/2010/main" val="268994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 smtClean="0"/>
              <a:t>Einwohnerverein-Treff «Gemeindefusionen </a:t>
            </a:r>
            <a:r>
              <a:rPr lang="de-CH" sz="1000" dirty="0"/>
              <a:t>im Kanton Appenzell Ausserrhoden</a:t>
            </a:r>
            <a:r>
              <a:rPr lang="de-CH" sz="1000" dirty="0" smtClean="0"/>
              <a:t>?» </a:t>
            </a:r>
            <a:r>
              <a:rPr lang="de-CH" sz="1000" dirty="0" smtClean="0">
                <a:sym typeface="Symbol"/>
              </a:rPr>
              <a:t></a:t>
            </a:r>
            <a:r>
              <a:rPr lang="de-CH" sz="1000" dirty="0" smtClean="0"/>
              <a:t> Erfahrungen von Wil-Bronschhofen  </a:t>
            </a:r>
            <a:r>
              <a:rPr lang="de-CH" sz="1000" b="1" dirty="0" smtClean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 smtClean="0">
                <a:latin typeface="Arial"/>
                <a:cs typeface="Arial"/>
              </a:rPr>
              <a:t>   </a:t>
            </a:r>
            <a:r>
              <a:rPr lang="de-CH" sz="1000" dirty="0" smtClean="0"/>
              <a:t>2013-08-30   </a:t>
            </a:r>
            <a:r>
              <a:rPr lang="de-CH" sz="1000" b="1" dirty="0" smtClean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 smtClean="0">
                <a:latin typeface="Arial"/>
                <a:cs typeface="Arial"/>
              </a:rPr>
              <a:t>   </a:t>
            </a:r>
            <a:r>
              <a:rPr lang="de-CH" sz="1000" dirty="0" err="1" smtClean="0"/>
              <a:t>sth</a:t>
            </a:r>
            <a:r>
              <a:rPr lang="de-CH" sz="1000" dirty="0" smtClean="0"/>
              <a:t>.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Gemeindevereinigung Wil-Bronschhofen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Wichtige Aspekte vor, während und nach der Vereinigung</a:t>
            </a:r>
          </a:p>
        </p:txBody>
      </p:sp>
    </p:spTree>
    <p:extLst>
      <p:ext uri="{BB962C8B-B14F-4D97-AF65-F5344CB8AC3E}">
        <p14:creationId xmlns:p14="http://schemas.microsoft.com/office/powerpoint/2010/main" val="163688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Oktober 2009 bis Juli 2011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charset="0"/>
              </a:rPr>
              <a:t>Volksabstimmung (getrennt) zur </a:t>
            </a:r>
            <a:r>
              <a:rPr lang="de-CH" sz="1600" dirty="0">
                <a:latin typeface="Arial" charset="0"/>
              </a:rPr>
              <a:t>Vereinigung am 3. Juli </a:t>
            </a:r>
            <a:r>
              <a:rPr lang="de-CH" sz="1600" dirty="0" smtClean="0">
                <a:latin typeface="Arial" charset="0"/>
              </a:rPr>
              <a:t>2011</a:t>
            </a:r>
            <a:br>
              <a:rPr lang="de-CH" sz="1600" dirty="0" smtClean="0">
                <a:latin typeface="Arial" charset="0"/>
              </a:rPr>
            </a:br>
            <a:r>
              <a:rPr lang="de-CH" sz="800" dirty="0" smtClean="0">
                <a:latin typeface="Arial" charset="0"/>
              </a:rPr>
              <a:t/>
            </a:r>
            <a:br>
              <a:rPr lang="de-CH" sz="800" dirty="0" smtClean="0">
                <a:latin typeface="Arial" charset="0"/>
              </a:rPr>
            </a:br>
            <a:r>
              <a:rPr lang="de-CH" sz="800" dirty="0" smtClean="0">
                <a:latin typeface="Arial" charset="0"/>
              </a:rPr>
              <a:t>   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Wollen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Sie dem Vereinigungsbeschluss und damit der Vereinigung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mit</a:t>
            </a:r>
            <a:br>
              <a:rPr lang="de-CH" sz="1600" i="1" dirty="0" smtClean="0">
                <a:latin typeface="Arial" pitchFamily="34" charset="0"/>
                <a:cs typeface="Arial" pitchFamily="34" charset="0"/>
              </a:rPr>
            </a:b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der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politischen Gemeinde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Bronschhofen / der Stadt Wil auf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den 1. Januar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2013</a:t>
            </a:r>
            <a:br>
              <a:rPr lang="de-CH" sz="1600" i="1" dirty="0" smtClean="0">
                <a:latin typeface="Arial" pitchFamily="34" charset="0"/>
                <a:cs typeface="Arial" pitchFamily="34" charset="0"/>
              </a:rPr>
            </a:b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zustimmen?</a:t>
            </a:r>
          </a:p>
          <a:p>
            <a:pPr>
              <a:buClr>
                <a:srgbClr val="008000"/>
              </a:buClr>
            </a:pPr>
            <a:r>
              <a:rPr lang="de-CH" sz="1600" dirty="0" smtClean="0">
                <a:latin typeface="Arial" charset="0"/>
              </a:rPr>
              <a:t>  </a:t>
            </a:r>
            <a:endParaRPr lang="de-CH" sz="800" dirty="0" smtClean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</a:pPr>
            <a:r>
              <a:rPr lang="de-CH" sz="1600" dirty="0" smtClean="0">
                <a:latin typeface="Arial" charset="0"/>
              </a:rPr>
              <a:t>  Bronschhofen: </a:t>
            </a:r>
            <a:r>
              <a:rPr lang="de-CH" sz="1600" dirty="0">
                <a:solidFill>
                  <a:srgbClr val="55924E"/>
                </a:solidFill>
                <a:latin typeface="Arial" charset="0"/>
              </a:rPr>
              <a:t>78.3</a:t>
            </a:r>
            <a:r>
              <a:rPr lang="de-CH" sz="1600" dirty="0" smtClean="0">
                <a:solidFill>
                  <a:srgbClr val="55924E"/>
                </a:solidFill>
                <a:latin typeface="Arial" charset="0"/>
              </a:rPr>
              <a:t>% Ja</a:t>
            </a:r>
            <a:r>
              <a:rPr lang="de-CH" sz="1600" dirty="0" smtClean="0">
                <a:latin typeface="Arial" charset="0"/>
              </a:rPr>
              <a:t> und Wil: </a:t>
            </a:r>
            <a:r>
              <a:rPr lang="de-CH" sz="1600" dirty="0" smtClean="0">
                <a:solidFill>
                  <a:srgbClr val="55924E"/>
                </a:solidFill>
                <a:latin typeface="Arial" charset="0"/>
              </a:rPr>
              <a:t>63.2% Ja</a:t>
            </a:r>
            <a:endParaRPr lang="de-CH" sz="1600" dirty="0">
              <a:solidFill>
                <a:srgbClr val="55924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4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58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III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Juli 2011 bis Dezember 2012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Zuzug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eines professionellen Projektleiters mit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«Behördenerfahrung»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	    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Einsetzen 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eines Konstituierungsrats mit je 5 Räten aus Wil und Bronschhofen</a:t>
            </a:r>
          </a:p>
          <a:p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  (kompletter Stadtrat und kompletter Gemeinderat)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zuständig für alle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Entscheide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der neuen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Stadt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4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22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III</a:t>
            </a: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Juli 2011 bis Dezember 2012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Verträge für alle Mitarbeiter mit Stellenbestätigung und Lohnstufe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Bildung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von kleinen Projektgruppen für die Umsetzung pro Bereich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 für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die ca. 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Teilprojekte oder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Arbeitsfelder</a:t>
            </a:r>
          </a:p>
        </p:txBody>
      </p:sp>
    </p:spTree>
    <p:extLst>
      <p:ext uri="{BB962C8B-B14F-4D97-AF65-F5344CB8AC3E}">
        <p14:creationId xmlns:p14="http://schemas.microsoft.com/office/powerpoint/2010/main" val="268994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28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Phase III</a:t>
            </a: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Juli 2011 bis Dezember 2012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Erarbeiten einer v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orläufigen Gemeindeordnung (für max. 4 Jahre)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   für die Legitimierung der Handlungsfelder der jetzigen Behörden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Volksabstimmung (gemeinsam) am 27. November 2011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   Wollen </a:t>
            </a:r>
            <a:r>
              <a:rPr lang="de-CH" sz="1600" i="1" dirty="0">
                <a:latin typeface="Arial" pitchFamily="34" charset="0"/>
                <a:cs typeface="Arial" pitchFamily="34" charset="0"/>
              </a:rPr>
              <a:t>Sie der vorläufigen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Gemeindeordnung zustimmen?</a:t>
            </a:r>
          </a:p>
          <a:p>
            <a:pPr algn="just">
              <a:lnSpc>
                <a:spcPct val="114000"/>
              </a:lnSpc>
            </a:pPr>
            <a:endParaRPr lang="de-CH" sz="12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charset="0"/>
              </a:rPr>
              <a:t>   Bronschhofen und Wil: </a:t>
            </a:r>
            <a:r>
              <a:rPr lang="de-CH" sz="1600" dirty="0" smtClean="0">
                <a:solidFill>
                  <a:srgbClr val="55924E"/>
                </a:solidFill>
                <a:latin typeface="Arial" charset="0"/>
              </a:rPr>
              <a:t>88.2% Ja</a:t>
            </a:r>
            <a:endParaRPr lang="de-CH" sz="1600" dirty="0">
              <a:solidFill>
                <a:srgbClr val="55924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07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Widerstände und Problempunkte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Ein komplexer und herausfordernder Prozess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Parlament Wil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kritisierte die nur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begrenzte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Mitsprachemöglichkeit 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	    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u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nsachliche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Diskussionen aufgrund Halbwissen der Politiker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g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rosser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Mehraufwand für die Verwaltung und die Räte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Erwartungshaltungen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an Sparpotential, Machtverhältnisse, Tempo 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  und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mögliche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Veränderungen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4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08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Widerstände und Problempunkte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Ein komplexer und herausfordernder Prozess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Würdigung 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der emotionalen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Punkte:	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 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Wappen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 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Gemeindenamen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2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93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Start der vereinigten Gemeinde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Vereinigungsfest und neuer Auftritt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Fest am 31. Dezember 2012 für die Bevölkerung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markiert diesen historischen Übergang.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Neue Corporate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Identitiy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, neues Corporate Design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38120"/>
            <a:ext cx="2979539" cy="274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THAUS\AppData\Local\Temp\wz770d\wil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46602"/>
            <a:ext cx="2979539" cy="10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45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6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Rund neun Monate danach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Prozess der Vereinigung hallt nach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Kulturunterschiede noch spürbar:</a:t>
            </a:r>
          </a:p>
          <a:p>
            <a:pPr algn="just">
              <a:lnSpc>
                <a:spcPct val="114000"/>
              </a:lnSpc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Prozesse und Arbeitsabläufe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Personal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politischer Umgang</a:t>
            </a:r>
          </a:p>
        </p:txBody>
      </p:sp>
    </p:spTree>
    <p:extLst>
      <p:ext uri="{BB962C8B-B14F-4D97-AF65-F5344CB8AC3E}">
        <p14:creationId xmlns:p14="http://schemas.microsoft.com/office/powerpoint/2010/main" val="173651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387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Rund neun Monate danach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Prozess der Vereinigung hallt nach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Grosse (teils unterschätzte) Aufgaben müssen bearbeitet werden:</a:t>
            </a:r>
          </a:p>
          <a:p>
            <a:pPr algn="just">
              <a:lnSpc>
                <a:spcPct val="114000"/>
              </a:lnSpc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Zusammenführung von Rechnung(en) und Budget(s)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Vereinheitlichen von Datenbanken, Archiven, Plänen und Software 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politischer Umgang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definitive Gemeindeordnung erarbeiten in einem </a:t>
            </a:r>
            <a:r>
              <a:rPr lang="de-CH" sz="1600" dirty="0" err="1" smtClean="0">
                <a:latin typeface="Arial" pitchFamily="34" charset="0"/>
                <a:cs typeface="Arial" pitchFamily="34" charset="0"/>
                <a:sym typeface="Wingdings"/>
              </a:rPr>
              <a:t>partizipativen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P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rozess</a:t>
            </a: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108 Reglemente anpassen und vereinheitlichen</a:t>
            </a:r>
          </a:p>
        </p:txBody>
      </p:sp>
    </p:spTree>
    <p:extLst>
      <p:ext uri="{BB962C8B-B14F-4D97-AF65-F5344CB8AC3E}">
        <p14:creationId xmlns:p14="http://schemas.microsoft.com/office/powerpoint/2010/main" val="49071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152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Erwartungen und Realität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Was nicht zu erwarten ist…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keine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riesigen Personal-Synergien – zumindest mittelfristig </a:t>
            </a:r>
          </a:p>
        </p:txBody>
      </p:sp>
    </p:spTree>
    <p:extLst>
      <p:ext uri="{BB962C8B-B14F-4D97-AF65-F5344CB8AC3E}">
        <p14:creationId xmlns:p14="http://schemas.microsoft.com/office/powerpoint/2010/main" val="202858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463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Geschichtliches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Gemeinsam, getrennt, gemeinsam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1803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Wil umfasst das heutige Stadtgebiet von Wil und das heutige Gemeindegebiet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	von Bronschhofen/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Rossrüti</a:t>
            </a: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1804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Auf Wunsch des sog.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Schneggenbundes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löst sich das ländliche Gebiet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von der Stadt los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1817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Umbenennung in Bronschhofen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1963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Erste Bemühungen um einen Zusammenschluss</a:t>
            </a: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scheitern am Plan, die Schulen ebenfalls zusammenzuschliessen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Übereinkunft der Räte, Gespräche aufzunehmen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	Bildung der Einheitsgemeinde Bronschhofen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36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Verbesserungspotenzial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Was wir allenfalls ein nächstes Mal anders machen würden…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internen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Projektleiter zu 100% einsetzen – die Verwaltung und die Räte werden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   sowieso schon genug belastet</a:t>
            </a:r>
          </a:p>
        </p:txBody>
      </p:sp>
    </p:spTree>
    <p:extLst>
      <p:ext uri="{BB962C8B-B14F-4D97-AF65-F5344CB8AC3E}">
        <p14:creationId xmlns:p14="http://schemas.microsoft.com/office/powerpoint/2010/main" val="171502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pic>
        <p:nvPicPr>
          <p:cNvPr id="6" name="Picture 12" descr="Bild Wil und Bronschho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0" y="1586023"/>
            <a:ext cx="5401097" cy="48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6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6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Keine akute Notwendigkeit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Die Zukunft aktiv gestalten</a:t>
            </a:r>
            <a:endParaRPr lang="de-CH" b="1" dirty="0">
              <a:solidFill>
                <a:srgbClr val="55924E"/>
              </a:solidFill>
              <a:latin typeface="Arial" pitchFamily="34" charset="0"/>
              <a:cs typeface="Arial" pitchFamily="34" charset="0"/>
            </a:endParaRP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Es lohnt sich, eine Vereinigung aus der Position der Stärke vertieft zu prüfen und die Planung aktiv an die Hand zu nehmen.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Agieren aus der Stärke</a:t>
            </a: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statt reagieren aus der Schwäche.</a:t>
            </a:r>
          </a:p>
        </p:txBody>
      </p:sp>
    </p:spTree>
    <p:extLst>
      <p:ext uri="{BB962C8B-B14F-4D97-AF65-F5344CB8AC3E}">
        <p14:creationId xmlns:p14="http://schemas.microsoft.com/office/powerpoint/2010/main" val="214327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6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Ausgangslage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Gemeinsamkeiten…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Die Dörfer Bronschhofen und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Rossrüti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der Gemeinde Bronschhofen und die Stadt Wil sind siedlungsmässig eng zusammengewachsen.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Die Gemeindegrenze spielt im Alltag der Bevölkerung kaum mehr eine Rolle (Einkauf, Vereinsleben, Freizeitaktivitäten, Arbeit und Wirtschaft, Mobilität).</a:t>
            </a:r>
          </a:p>
        </p:txBody>
      </p:sp>
    </p:spTree>
    <p:extLst>
      <p:ext uri="{BB962C8B-B14F-4D97-AF65-F5344CB8AC3E}">
        <p14:creationId xmlns:p14="http://schemas.microsoft.com/office/powerpoint/2010/main" val="285085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293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Ausgangslage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Gemeinsamkeiten…</a:t>
            </a:r>
            <a:endParaRPr lang="de-CH" b="1" dirty="0">
              <a:solidFill>
                <a:srgbClr val="55924E"/>
              </a:solidFill>
              <a:latin typeface="Arial" pitchFamily="34" charset="0"/>
              <a:cs typeface="Arial" pitchFamily="34" charset="0"/>
            </a:endParaRP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In vielen Bereichen wird bereits erfolgreich gemeindeübergreifend zusammengearbeitet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Wichtige Investitionen und Entscheide stehen in beiden Gemeinden an.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Aufgaben in der Agglomeration verlangen immer mehr eine grenzüberschreitende Betrachtung – Herausforderungen unserer Zeit halten sich nicht an kommunale Grenzen.</a:t>
            </a:r>
          </a:p>
        </p:txBody>
      </p:sp>
    </p:spTree>
    <p:extLst>
      <p:ext uri="{BB962C8B-B14F-4D97-AF65-F5344CB8AC3E}">
        <p14:creationId xmlns:p14="http://schemas.microsoft.com/office/powerpoint/2010/main" val="4831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40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Ausgangslage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…und Unterschiede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Sehr unterschiedliche strukturelle Ausgangslagen:</a:t>
            </a: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Stadt 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Land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762 zu 1’320 ha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Parlament - Bürgerversammlung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287 zu 37 Mitarbeitende der Verwaltung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18’000 zu 4’500 Einwohnende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Technische Betriebe Wil hier, zahlreiche Korporationen da</a:t>
            </a:r>
          </a:p>
        </p:txBody>
      </p:sp>
    </p:spTree>
    <p:extLst>
      <p:ext uri="{BB962C8B-B14F-4D97-AF65-F5344CB8AC3E}">
        <p14:creationId xmlns:p14="http://schemas.microsoft.com/office/powerpoint/2010/main" val="48310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1484784"/>
            <a:ext cx="9144000" cy="484327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9512" y="6468513"/>
            <a:ext cx="881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/>
              <a:t>Einwohnerverein-Treff «Gemeindefusionen im Kanton Appenzell Ausserrhoden?» </a:t>
            </a:r>
            <a:r>
              <a:rPr lang="de-CH" sz="1000" dirty="0">
                <a:sym typeface="Symbol"/>
              </a:rPr>
              <a:t></a:t>
            </a:r>
            <a:r>
              <a:rPr lang="de-CH" sz="1000" dirty="0"/>
              <a:t> Erfahrungen von Wil-Bronschhofen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/>
              <a:t>2013-08-30   </a:t>
            </a:r>
            <a:r>
              <a:rPr lang="de-CH" sz="1000" b="1" dirty="0">
                <a:solidFill>
                  <a:srgbClr val="55924E"/>
                </a:solidFill>
                <a:latin typeface="Arial"/>
                <a:cs typeface="Arial"/>
              </a:rPr>
              <a:t>|</a:t>
            </a:r>
            <a:r>
              <a:rPr lang="de-CH" sz="1000" dirty="0">
                <a:latin typeface="Arial"/>
                <a:cs typeface="Arial"/>
              </a:rPr>
              <a:t>   </a:t>
            </a:r>
            <a:r>
              <a:rPr lang="de-CH" sz="1000" dirty="0" err="1"/>
              <a:t>sth</a:t>
            </a:r>
            <a:r>
              <a:rPr lang="de-CH" sz="1000" dirty="0"/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5536" y="1772816"/>
            <a:ext cx="8352928" cy="419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b="1" u="sng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Ausgangslage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</a:rPr>
              <a:t>…und Unterschiede</a:t>
            </a:r>
          </a:p>
          <a:p>
            <a:endParaRPr lang="de-CH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   			  Wil		Bronschhofen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Steuerfuss		 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124 		152 %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Steuerkraft		  2’672.-		1’804.-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Gesamtaufwand		  97,9 Mio.	21,9 Mio.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Gesamtaufwand pro Kopf	  5’471.-		4’810.-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Nettoschuld		  34,3 Mio.	19,1 Mio.</a:t>
            </a:r>
          </a:p>
          <a:p>
            <a:pPr algn="just">
              <a:lnSpc>
                <a:spcPct val="114000"/>
              </a:lnSpc>
            </a:pPr>
            <a:endParaRPr lang="de-CH" sz="800" dirty="0" smtClean="0">
              <a:solidFill>
                <a:srgbClr val="55924E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14000"/>
              </a:lnSpc>
            </a:pPr>
            <a:r>
              <a:rPr lang="de-CH" sz="1600" dirty="0" smtClean="0">
                <a:solidFill>
                  <a:srgbClr val="55924E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de-CH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Nettoschuld pro Kopf	  1’918.-		4’206.-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3387220"/>
            <a:ext cx="5760640" cy="252000"/>
          </a:xfrm>
          <a:prstGeom prst="rect">
            <a:avLst/>
          </a:prstGeom>
          <a:solidFill>
            <a:srgbClr val="0066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611560" y="4221088"/>
            <a:ext cx="5760640" cy="252000"/>
          </a:xfrm>
          <a:prstGeom prst="rect">
            <a:avLst/>
          </a:prstGeom>
          <a:solidFill>
            <a:srgbClr val="0066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619652" y="5062513"/>
            <a:ext cx="5760640" cy="252000"/>
          </a:xfrm>
          <a:prstGeom prst="rect">
            <a:avLst/>
          </a:prstGeom>
          <a:solidFill>
            <a:srgbClr val="0066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93734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Bildschirmpräsentation (4:3)</PresentationFormat>
  <Paragraphs>315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Hauser Stefan WIL_KAN</dc:creator>
  <cp:lastModifiedBy>Hauser Stefan</cp:lastModifiedBy>
  <cp:revision>31</cp:revision>
  <dcterms:created xsi:type="dcterms:W3CDTF">2012-11-06T09:15:25Z</dcterms:created>
  <dcterms:modified xsi:type="dcterms:W3CDTF">2013-08-28T15:26:12Z</dcterms:modified>
</cp:coreProperties>
</file>